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7" r:id="rId4"/>
    <p:sldId id="276" r:id="rId5"/>
    <p:sldId id="258" r:id="rId6"/>
    <p:sldId id="278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E2C29-37BA-4F2C-B401-96CD12F5E570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EB9B-9927-40C4-8E7C-3BBDB0198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8FEA3BC-7C25-4C0F-A363-6188CF7A8BE8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82F49CCF-6E3A-4C39-BA27-3B819C44CDF9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sr-Latn-RS" dirty="0" smtClean="0"/>
              <a:t>19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65942FF7-3B75-4458-A78F-E70F6D5AB542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B27EAB2B-A297-483B-A796-1E5E4A0D9371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BE223EF1-E7AF-481A-8B2E-085CBEA7E15C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4FF5063-1910-4B87-8C0E-D9337F9C307D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B2D0F94D-471B-4089-A1C7-A49689AEA8DD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DDC387D0-5189-4F43-A464-B39B9FE8F6BA}" type="datetime1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53400" y="6305550"/>
            <a:ext cx="917448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fld id="{FB7217D7-72CA-43A4-8C2D-DAF39F336562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sr-Latn-RS" dirty="0" smtClean="0"/>
              <a:t>19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elasti.files.wordpress.com/2009/05/bsp2b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09800"/>
            <a:ext cx="815340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Pobolj</a:t>
            </a:r>
            <a:r>
              <a:rPr lang="sr-Latn-RS" dirty="0" smtClean="0"/>
              <a:t>šani BSP algoritam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za</a:t>
            </a:r>
            <a:r>
              <a:rPr lang="en-US" dirty="0" smtClean="0"/>
              <a:t> a</a:t>
            </a:r>
            <a:r>
              <a:rPr lang="sr-Latn-RS" dirty="0" smtClean="0"/>
              <a:t>nalizu </a:t>
            </a:r>
            <a:r>
              <a:rPr lang="sr-Latn-RS" dirty="0" smtClean="0"/>
              <a:t>socijalnih mreža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7406640" cy="1752600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Dragan Veljović</a:t>
            </a:r>
          </a:p>
          <a:p>
            <a:r>
              <a:rPr lang="sr-Latn-RS" dirty="0" smtClean="0"/>
              <a:t>3240/2014</a:t>
            </a:r>
            <a:endParaRPr lang="en-US" dirty="0"/>
          </a:p>
        </p:txBody>
      </p:sp>
      <p:pic>
        <p:nvPicPr>
          <p:cNvPr id="4" name="Picture 3" descr="etf_logo_2010_c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1957387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err="1" smtClean="0"/>
              <a:t>Matrica</a:t>
            </a:r>
            <a:r>
              <a:rPr lang="en-US" sz="3700" dirty="0" smtClean="0"/>
              <a:t> </a:t>
            </a:r>
            <a:r>
              <a:rPr lang="sr-Latn-RS" sz="3700" dirty="0" smtClean="0"/>
              <a:t>dostupnosti iz jednog koraka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One-step </a:t>
            </a:r>
            <a:r>
              <a:rPr lang="en-US" dirty="0" smtClean="0"/>
              <a:t>reachable</a:t>
            </a:r>
            <a:r>
              <a:rPr lang="sr-Latn-RS" dirty="0" smtClean="0"/>
              <a:t> matrix</a:t>
            </a:r>
          </a:p>
          <a:p>
            <a:r>
              <a:rPr lang="sr-Latn-RS" dirty="0" smtClean="0"/>
              <a:t>G(i, j) </a:t>
            </a:r>
            <a:r>
              <a:rPr lang="en-US" dirty="0" smtClean="0"/>
              <a:t>= 1, G(</a:t>
            </a:r>
            <a:r>
              <a:rPr lang="en-US" dirty="0" err="1" smtClean="0"/>
              <a:t>i</a:t>
            </a:r>
            <a:r>
              <a:rPr lang="en-US" dirty="0" smtClean="0"/>
              <a:t>, j)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10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one-step-reacha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71800"/>
            <a:ext cx="4903107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Matrica</a:t>
            </a:r>
            <a:r>
              <a:rPr lang="en-US" dirty="0" smtClean="0"/>
              <a:t> </a:t>
            </a:r>
            <a:r>
              <a:rPr lang="sr-Latn-RS" dirty="0" smtClean="0"/>
              <a:t>dostupnosti iz više koraka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</a:t>
            </a:r>
            <a:r>
              <a:rPr lang="en-US" dirty="0" err="1" smtClean="0"/>
              <a:t>ulti</a:t>
            </a:r>
            <a:r>
              <a:rPr lang="en-US" dirty="0" smtClean="0"/>
              <a:t>-steps reachable matrix</a:t>
            </a:r>
            <a:endParaRPr lang="sr-Latn-RS" dirty="0" smtClean="0"/>
          </a:p>
          <a:p>
            <a:r>
              <a:rPr lang="sr-Latn-RS" dirty="0" smtClean="0"/>
              <a:t>G(i, j) </a:t>
            </a:r>
            <a:r>
              <a:rPr lang="en-US" dirty="0" smtClean="0"/>
              <a:t>= 1, G(</a:t>
            </a:r>
            <a:r>
              <a:rPr lang="en-US" dirty="0" err="1" smtClean="0"/>
              <a:t>i</a:t>
            </a:r>
            <a:r>
              <a:rPr lang="en-US" dirty="0" smtClean="0"/>
              <a:t>, j)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11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multi-step reach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0"/>
            <a:ext cx="4953000" cy="34151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Matrica opšte dostupnosti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R=I VG VG</a:t>
            </a:r>
            <a:r>
              <a:rPr lang="en-US" sz="2400" dirty="0" smtClean="0"/>
              <a:t>2</a:t>
            </a:r>
            <a:r>
              <a:rPr lang="en-US" dirty="0" smtClean="0"/>
              <a:t>...</a:t>
            </a:r>
            <a:r>
              <a:rPr lang="en-US" dirty="0" err="1" smtClean="0"/>
              <a:t>VGm</a:t>
            </a:r>
            <a:r>
              <a:rPr lang="sr-Latn-RS" dirty="0" smtClean="0"/>
              <a:t>-</a:t>
            </a:r>
            <a:r>
              <a:rPr lang="sr-Latn-RS" sz="2400" dirty="0" smtClean="0"/>
              <a:t>1</a:t>
            </a:r>
            <a:endParaRPr lang="en-US" dirty="0" smtClean="0"/>
          </a:p>
          <a:p>
            <a:r>
              <a:rPr lang="sr-Latn-RS" dirty="0" smtClean="0"/>
              <a:t>V je Bulova suma, I jedinična matrica</a:t>
            </a:r>
          </a:p>
          <a:p>
            <a:r>
              <a:rPr lang="sr-Latn-RS" dirty="0" smtClean="0"/>
              <a:t>R(i, j) = 1, R(i, j)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12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Matrica zajedničke dostupnosti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= R^R</a:t>
            </a:r>
            <a:r>
              <a:rPr lang="en-US" baseline="30000" dirty="0" smtClean="0"/>
              <a:t>T</a:t>
            </a:r>
            <a:endParaRPr lang="sr-Latn-RS" dirty="0" smtClean="0"/>
          </a:p>
          <a:p>
            <a:r>
              <a:rPr lang="sr-Latn-RS" dirty="0" smtClean="0"/>
              <a:t>Q(i, j) = 1, Q(i, j) = 0</a:t>
            </a:r>
          </a:p>
          <a:p>
            <a:r>
              <a:rPr lang="sr-Latn-RS" dirty="0" smtClean="0"/>
              <a:t>Generisani klasteri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13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Kompletan algoritam</a:t>
            </a:r>
            <a:endParaRPr lang="en-US" dirty="0"/>
          </a:p>
        </p:txBody>
      </p:sp>
      <p:pic>
        <p:nvPicPr>
          <p:cNvPr id="5" name="Content Placeholder 4" descr="algorith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3155936" cy="4785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14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Nedostatak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Korišćenje matrica</a:t>
            </a:r>
          </a:p>
          <a:p>
            <a:r>
              <a:rPr lang="sr-Latn-RS" dirty="0" smtClean="0"/>
              <a:t>Najčešće retke</a:t>
            </a:r>
          </a:p>
          <a:p>
            <a:r>
              <a:rPr lang="sr-Latn-RS" dirty="0" smtClean="0"/>
              <a:t>Neiskorišćen prostor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15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Ponuđeno rešenje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Ulančana lista nenultih elemenata</a:t>
            </a:r>
          </a:p>
          <a:p>
            <a:r>
              <a:rPr lang="sr-Latn-RS" dirty="0" smtClean="0"/>
              <a:t>Element liste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16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e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5600"/>
            <a:ext cx="7183073" cy="25720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Primer(1)</a:t>
            </a:r>
            <a:endParaRPr lang="en-US" dirty="0"/>
          </a:p>
        </p:txBody>
      </p:sp>
      <p:pic>
        <p:nvPicPr>
          <p:cNvPr id="5" name="Content Placeholder 4" descr="lclplink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727346"/>
            <a:ext cx="8077200" cy="3548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17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Primer(2)</a:t>
            </a:r>
            <a:endParaRPr lang="en-US" dirty="0"/>
          </a:p>
        </p:txBody>
      </p:sp>
      <p:pic>
        <p:nvPicPr>
          <p:cNvPr id="5" name="Content Placeholder 4" descr="onesteplink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381" y="1905000"/>
            <a:ext cx="7831569" cy="35926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18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Primer(3)</a:t>
            </a:r>
            <a:endParaRPr lang="en-US" dirty="0"/>
          </a:p>
        </p:txBody>
      </p:sp>
      <p:pic>
        <p:nvPicPr>
          <p:cNvPr id="5" name="Content Placeholder 4" descr="reachlink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76400"/>
            <a:ext cx="7695319" cy="2992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19</a:t>
            </a:fld>
            <a:r>
              <a:rPr lang="en-US" dirty="0" smtClean="0"/>
              <a:t>/24</a:t>
            </a:r>
          </a:p>
        </p:txBody>
      </p:sp>
      <p:pic>
        <p:nvPicPr>
          <p:cNvPr id="6" name="Picture 5" descr="reachlinke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7696200" cy="1638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Socijalne 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Mnogo korisnika = Mnogo podataka</a:t>
            </a:r>
          </a:p>
          <a:p>
            <a:r>
              <a:rPr lang="sr-Latn-RS" dirty="0" smtClean="0"/>
              <a:t>Kako i na koji način </a:t>
            </a:r>
          </a:p>
          <a:p>
            <a:pPr lvl="1"/>
            <a:r>
              <a:rPr lang="en-US" b="1" dirty="0" err="1" smtClean="0"/>
              <a:t>Povezati</a:t>
            </a:r>
            <a:r>
              <a:rPr lang="en-US" b="1" dirty="0" smtClean="0"/>
              <a:t> </a:t>
            </a:r>
            <a:r>
              <a:rPr lang="sr-Latn-RS" dirty="0" smtClean="0"/>
              <a:t>i </a:t>
            </a:r>
          </a:p>
          <a:p>
            <a:pPr lvl="1"/>
            <a:r>
              <a:rPr lang="sr-Latn-RS" b="1" dirty="0" smtClean="0"/>
              <a:t>Iskoristiti</a:t>
            </a:r>
            <a:r>
              <a:rPr lang="sr-Latn-RS" dirty="0" smtClean="0"/>
              <a:t> te podatke?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</a:t>
            </a:fld>
            <a:r>
              <a:rPr lang="en-US" dirty="0" smtClean="0"/>
              <a:t>/24</a:t>
            </a:r>
          </a:p>
        </p:txBody>
      </p:sp>
      <p:pic>
        <p:nvPicPr>
          <p:cNvPr id="8" name="Picture 7" descr="facebook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235200"/>
            <a:ext cx="3124200" cy="2082800"/>
          </a:xfrm>
          <a:prstGeom prst="rect">
            <a:avLst/>
          </a:prstGeom>
        </p:spPr>
      </p:pic>
      <p:pic>
        <p:nvPicPr>
          <p:cNvPr id="9" name="Picture 8" descr="twitter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2006600" cy="2006600"/>
          </a:xfrm>
          <a:prstGeom prst="rect">
            <a:avLst/>
          </a:prstGeom>
        </p:spPr>
      </p:pic>
      <p:pic>
        <p:nvPicPr>
          <p:cNvPr id="10" name="Picture 9" descr="LinkedIn-Logo-2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"/>
            <a:ext cx="2819400" cy="683491"/>
          </a:xfrm>
          <a:prstGeom prst="rect">
            <a:avLst/>
          </a:prstGeom>
        </p:spPr>
      </p:pic>
      <p:pic>
        <p:nvPicPr>
          <p:cNvPr id="11" name="Picture 10" descr="instagram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43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Primer(4)</a:t>
            </a:r>
            <a:endParaRPr lang="en-US" dirty="0"/>
          </a:p>
        </p:txBody>
      </p:sp>
      <p:pic>
        <p:nvPicPr>
          <p:cNvPr id="5" name="Content Placeholder 4" descr="mutualreachlink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68" y="1371600"/>
            <a:ext cx="7947077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20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Primer(5)</a:t>
            </a:r>
            <a:endParaRPr lang="en-US" dirty="0"/>
          </a:p>
        </p:txBody>
      </p:sp>
      <p:pic>
        <p:nvPicPr>
          <p:cNvPr id="5" name="Content Placeholder 4" descr="clust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505200"/>
            <a:ext cx="7473486" cy="26433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21</a:t>
            </a:fld>
            <a:r>
              <a:rPr lang="en-US" dirty="0" smtClean="0"/>
              <a:t>/24</a:t>
            </a:r>
          </a:p>
        </p:txBody>
      </p:sp>
      <p:pic>
        <p:nvPicPr>
          <p:cNvPr id="6" name="Picture 5" descr="sample s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95400"/>
            <a:ext cx="5572903" cy="21720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Zaklju</a:t>
            </a:r>
            <a:r>
              <a:rPr lang="sr-Latn-RS" smtClean="0"/>
              <a:t>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Grupisanje – Velika primena.</a:t>
            </a:r>
          </a:p>
          <a:p>
            <a:r>
              <a:rPr lang="sr-Latn-RS" dirty="0" smtClean="0"/>
              <a:t>Modifikacij</a:t>
            </a:r>
            <a:r>
              <a:rPr lang="en-US" dirty="0" smtClean="0"/>
              <a:t>e</a:t>
            </a:r>
            <a:r>
              <a:rPr lang="sr-Latn-RS" dirty="0" smtClean="0"/>
              <a:t> i unapređenj</a:t>
            </a:r>
            <a:r>
              <a:rPr lang="en-US" dirty="0" smtClean="0"/>
              <a:t>a</a:t>
            </a:r>
            <a:r>
              <a:rPr lang="sr-Latn-RS" dirty="0" smtClean="0"/>
              <a:t>.</a:t>
            </a:r>
          </a:p>
          <a:p>
            <a:pPr lvl="1"/>
            <a:r>
              <a:rPr lang="sr-Latn-RS" dirty="0" smtClean="0"/>
              <a:t>Osobine pojedinačnih klastera.</a:t>
            </a:r>
          </a:p>
          <a:p>
            <a:pPr lvl="1"/>
            <a:r>
              <a:rPr lang="sr-Latn-RS" dirty="0" smtClean="0"/>
              <a:t>“Težina” veza.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22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 smtClean="0">
                <a:hlinkClick r:id="rId2"/>
              </a:rPr>
              <a:t>http://kelasti.files.wordpress.com/2009/05/bsp2b.pdf</a:t>
            </a:r>
            <a:endParaRPr lang="en-US" sz="1600" dirty="0" smtClean="0"/>
          </a:p>
          <a:p>
            <a:pPr lvl="0"/>
            <a:r>
              <a:rPr lang="en-US" sz="1600" dirty="0" smtClean="0"/>
              <a:t>Han J, </a:t>
            </a:r>
            <a:r>
              <a:rPr lang="en-US" sz="1600" dirty="0" err="1" smtClean="0"/>
              <a:t>Kamber</a:t>
            </a:r>
            <a:r>
              <a:rPr lang="en-US" sz="1600" dirty="0" smtClean="0"/>
              <a:t> M.</a:t>
            </a:r>
            <a:r>
              <a:rPr lang="sr-Latn-RS" sz="1600" dirty="0" smtClean="0"/>
              <a:t>, “</a:t>
            </a:r>
            <a:r>
              <a:rPr lang="en-US" sz="1600" b="1" dirty="0" smtClean="0"/>
              <a:t>Data Mining: Concepts and Techniques</a:t>
            </a:r>
            <a:r>
              <a:rPr lang="sr-Latn-RS" sz="1600" dirty="0" smtClean="0"/>
              <a:t>”,</a:t>
            </a:r>
            <a:r>
              <a:rPr lang="en-US" sz="1600" dirty="0" smtClean="0"/>
              <a:t> 2nd edition</a:t>
            </a:r>
            <a:r>
              <a:rPr lang="sr-Latn-RS" sz="1600" dirty="0" smtClean="0"/>
              <a:t>, </a:t>
            </a:r>
            <a:r>
              <a:rPr lang="en-US" sz="1600" dirty="0" smtClean="0"/>
              <a:t>The Morgan Kaufmann Publishers</a:t>
            </a:r>
            <a:r>
              <a:rPr lang="sr-Latn-RS" sz="1600" dirty="0" smtClean="0"/>
              <a:t>,</a:t>
            </a:r>
            <a:r>
              <a:rPr lang="en-US" sz="1600" dirty="0" smtClean="0"/>
              <a:t>San</a:t>
            </a:r>
            <a:r>
              <a:rPr lang="sr-Latn-RS" sz="1600" dirty="0" smtClean="0"/>
              <a:t> Franciso, 2006</a:t>
            </a:r>
            <a:endParaRPr lang="en-US" sz="1600" dirty="0" smtClean="0"/>
          </a:p>
          <a:p>
            <a:pPr lvl="0"/>
            <a:r>
              <a:rPr lang="en-US" sz="1600" dirty="0" err="1" smtClean="0"/>
              <a:t>Milutinović</a:t>
            </a:r>
            <a:r>
              <a:rPr lang="en-US" sz="1600" dirty="0" smtClean="0"/>
              <a:t>, V., “</a:t>
            </a:r>
            <a:r>
              <a:rPr lang="en-US" sz="1600" b="1" dirty="0" smtClean="0"/>
              <a:t>The Best Method for Presentation of Research Results</a:t>
            </a:r>
            <a:r>
              <a:rPr lang="en-US" sz="1600" dirty="0" smtClean="0"/>
              <a:t>”, IEEE TCCA Newsletter, September 1997, pp. 1-6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23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Hvala na pažnji!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Pitanja?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24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Osobine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85888" cy="4572000"/>
          </a:xfrm>
        </p:spPr>
        <p:txBody>
          <a:bodyPr/>
          <a:lstStyle/>
          <a:p>
            <a:r>
              <a:rPr lang="sr-Latn-RS" dirty="0" smtClean="0"/>
              <a:t>Struktura grafa.</a:t>
            </a:r>
          </a:p>
          <a:p>
            <a:r>
              <a:rPr lang="sr-Latn-RS" dirty="0" smtClean="0"/>
              <a:t>Vrlo dinamične.</a:t>
            </a:r>
          </a:p>
          <a:p>
            <a:r>
              <a:rPr lang="sr-Latn-RS" dirty="0" smtClean="0"/>
              <a:t>Promenjive relacije.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3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social-network-lin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3581398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mre</a:t>
            </a:r>
            <a:r>
              <a:rPr lang="sr-Latn-RS" dirty="0" smtClean="0"/>
              <a:t>že su </a:t>
            </a:r>
          </a:p>
          <a:p>
            <a:pPr marL="870966" lvl="1" indent="-514350"/>
            <a:r>
              <a:rPr lang="sr-Latn-RS" sz="3200" dirty="0" smtClean="0"/>
              <a:t>Heterogeni,</a:t>
            </a:r>
          </a:p>
          <a:p>
            <a:pPr marL="870966" lvl="1" indent="-514350"/>
            <a:r>
              <a:rPr lang="sr-Latn-RS" sz="3200" dirty="0" smtClean="0"/>
              <a:t>Višerelacioni,</a:t>
            </a:r>
          </a:p>
          <a:p>
            <a:pPr marL="870966" lvl="1" indent="-514350"/>
            <a:r>
              <a:rPr lang="en-US" sz="3200" dirty="0" smtClean="0"/>
              <a:t>S</a:t>
            </a:r>
            <a:r>
              <a:rPr lang="sr-Latn-RS" sz="3200" dirty="0" smtClean="0"/>
              <a:t>kup podatak.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4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viz_net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76206"/>
            <a:ext cx="3857625" cy="410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Grupisanje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5</a:t>
            </a:fld>
            <a:r>
              <a:rPr lang="en-US" dirty="0" smtClean="0"/>
              <a:t>/24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Tradicionalno</a:t>
            </a:r>
          </a:p>
          <a:p>
            <a:pPr lvl="1"/>
            <a:r>
              <a:rPr lang="en-US" dirty="0" smtClean="0"/>
              <a:t>G</a:t>
            </a:r>
            <a:r>
              <a:rPr lang="sr-Latn-RS" dirty="0" smtClean="0"/>
              <a:t>rupisanje objekata na osnovu sličnosti</a:t>
            </a:r>
          </a:p>
          <a:p>
            <a:r>
              <a:rPr lang="sr-Latn-RS" dirty="0" smtClean="0"/>
              <a:t>U socijalnim mrežama</a:t>
            </a:r>
          </a:p>
          <a:p>
            <a:pPr lvl="1"/>
            <a:r>
              <a:rPr lang="sr-Latn-RS" dirty="0" smtClean="0"/>
              <a:t>Na osnovu veza</a:t>
            </a:r>
          </a:p>
          <a:p>
            <a:pPr lvl="1"/>
            <a:r>
              <a:rPr lang="sr-Latn-RS" dirty="0" smtClean="0"/>
              <a:t>Kao i atributa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BSP </a:t>
            </a:r>
            <a:r>
              <a:rPr lang="en-US" dirty="0" err="1" smtClean="0"/>
              <a:t>algoritam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usiness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ystem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lanning</a:t>
            </a:r>
          </a:p>
          <a:p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6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sample s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6941495" cy="270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Teorija grafova – Socijalne 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Direktan graf koji se sastoji od </a:t>
            </a:r>
            <a:br>
              <a:rPr lang="sr-Latn-RS" dirty="0" smtClean="0"/>
            </a:br>
            <a:r>
              <a:rPr lang="sr-Latn-RS" dirty="0" smtClean="0"/>
              <a:t>objekata i njihovih relacija.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917448" cy="476250"/>
          </a:xfrm>
        </p:spPr>
        <p:txBody>
          <a:bodyPr/>
          <a:lstStyle/>
          <a:p>
            <a:fld id="{FB7217D7-72CA-43A4-8C2D-DAF39F336562}" type="slidenum">
              <a:rPr lang="en-US" smtClean="0"/>
              <a:pPr/>
              <a:t>7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sample s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6745982" cy="2629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Analiza (Step-by-Step)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Edge creation(Lc) / Edge point(Lp)</a:t>
            </a:r>
          </a:p>
          <a:p>
            <a:r>
              <a:rPr lang="sr-Latn-RS" dirty="0" smtClean="0"/>
              <a:t>Matrica dosupnosti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koraka</a:t>
            </a:r>
            <a:endParaRPr lang="sr-Latn-RS" dirty="0" smtClean="0"/>
          </a:p>
          <a:p>
            <a:r>
              <a:rPr lang="sr-Latn-RS" dirty="0" smtClean="0"/>
              <a:t>Matrica dosupnosti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vi</a:t>
            </a:r>
            <a:r>
              <a:rPr lang="sr-Latn-RS" dirty="0" smtClean="0"/>
              <a:t>še koraka</a:t>
            </a:r>
          </a:p>
          <a:p>
            <a:r>
              <a:rPr lang="sr-Latn-RS" dirty="0" smtClean="0"/>
              <a:t>Matrica opšte dostupnosti</a:t>
            </a:r>
          </a:p>
          <a:p>
            <a:r>
              <a:rPr lang="sr-Latn-RS" dirty="0" smtClean="0"/>
              <a:t>Matrica zajedničke dostupnosti</a:t>
            </a:r>
          </a:p>
          <a:p>
            <a:r>
              <a:rPr lang="sr-Latn-RS" dirty="0" smtClean="0"/>
              <a:t>Generisanje klastera</a:t>
            </a:r>
          </a:p>
          <a:p>
            <a:r>
              <a:rPr lang="sr-Latn-RS" dirty="0" smtClean="0"/>
              <a:t>Identifikacija relacija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8</a:t>
            </a:fld>
            <a:r>
              <a:rPr lang="en-US" dirty="0" smtClean="0"/>
              <a:t>/24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Edge creation(Lc) / Edge point(Lp)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 x N matrice</a:t>
            </a:r>
          </a:p>
          <a:p>
            <a:r>
              <a:rPr lang="sr-Latn-RS" dirty="0" smtClean="0"/>
              <a:t>Lc(i,</a:t>
            </a:r>
            <a:r>
              <a:rPr lang="en-US" dirty="0" smtClean="0"/>
              <a:t> </a:t>
            </a:r>
            <a:r>
              <a:rPr lang="sr-Latn-RS" dirty="0" smtClean="0"/>
              <a:t>j) </a:t>
            </a:r>
            <a:r>
              <a:rPr lang="en-US" dirty="0" smtClean="0"/>
              <a:t>= 1, </a:t>
            </a:r>
            <a:r>
              <a:rPr lang="en-US" dirty="0" err="1" smtClean="0"/>
              <a:t>Lc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j) = 0</a:t>
            </a:r>
          </a:p>
          <a:p>
            <a:r>
              <a:rPr lang="en-US" dirty="0" err="1" smtClean="0"/>
              <a:t>Lp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j) = 1, </a:t>
            </a:r>
            <a:r>
              <a:rPr lang="en-US" dirty="0" err="1" smtClean="0"/>
              <a:t>Lp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j)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17D7-72CA-43A4-8C2D-DAF39F336562}" type="slidenum">
              <a:rPr lang="en-US" smtClean="0"/>
              <a:pPr/>
              <a:t>9</a:t>
            </a:fld>
            <a:r>
              <a:rPr lang="en-US" dirty="0" smtClean="0"/>
              <a:t>/24</a:t>
            </a:r>
          </a:p>
        </p:txBody>
      </p:sp>
      <p:pic>
        <p:nvPicPr>
          <p:cNvPr id="5" name="Picture 4" descr="sample s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33800"/>
            <a:ext cx="5572903" cy="21720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1585</TotalTime>
  <Words>376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    Poboljšani BSP algoritam  za analizu socijalnih mreža</vt:lpstr>
      <vt:lpstr>Socijalne mreže</vt:lpstr>
      <vt:lpstr>Osobine</vt:lpstr>
      <vt:lpstr>Data mining viewpoint</vt:lpstr>
      <vt:lpstr>Grupisanje</vt:lpstr>
      <vt:lpstr>BSP algoritam</vt:lpstr>
      <vt:lpstr>Teorija grafova – Socijalne mreže</vt:lpstr>
      <vt:lpstr>Analiza (Step-by-Step)</vt:lpstr>
      <vt:lpstr>Edge creation(Lc) / Edge point(Lp)</vt:lpstr>
      <vt:lpstr>Matrica dostupnosti iz jednog koraka</vt:lpstr>
      <vt:lpstr>Matrica dostupnosti iz više koraka</vt:lpstr>
      <vt:lpstr>Matrica opšte dostupnosti</vt:lpstr>
      <vt:lpstr>Matrica zajedničke dostupnosti</vt:lpstr>
      <vt:lpstr>Kompletan algoritam</vt:lpstr>
      <vt:lpstr>Nedostatak</vt:lpstr>
      <vt:lpstr>Ponuđeno rešenje</vt:lpstr>
      <vt:lpstr>Primer(1)</vt:lpstr>
      <vt:lpstr>Primer(2)</vt:lpstr>
      <vt:lpstr>Primer(3)</vt:lpstr>
      <vt:lpstr>Primer(4)</vt:lpstr>
      <vt:lpstr>Primer(5)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</cp:lastModifiedBy>
  <cp:revision>54</cp:revision>
  <dcterms:created xsi:type="dcterms:W3CDTF">2014-10-06T18:15:45Z</dcterms:created>
  <dcterms:modified xsi:type="dcterms:W3CDTF">2014-12-30T22:44:03Z</dcterms:modified>
</cp:coreProperties>
</file>